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98" r:id="rId2"/>
    <p:sldId id="296" r:id="rId3"/>
    <p:sldId id="294" r:id="rId4"/>
    <p:sldId id="299" r:id="rId5"/>
    <p:sldId id="300" r:id="rId6"/>
    <p:sldId id="301" r:id="rId7"/>
    <p:sldId id="304" r:id="rId8"/>
    <p:sldId id="303" r:id="rId9"/>
    <p:sldId id="305" r:id="rId10"/>
    <p:sldId id="306" r:id="rId11"/>
    <p:sldId id="307" r:id="rId12"/>
    <p:sldId id="302" r:id="rId13"/>
    <p:sldId id="308" r:id="rId14"/>
    <p:sldId id="309" r:id="rId15"/>
    <p:sldId id="310" r:id="rId16"/>
    <p:sldId id="317" r:id="rId17"/>
  </p:sldIdLst>
  <p:sldSz cx="9906000" cy="6858000" type="A4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0000FF"/>
    <a:srgbClr val="FFFFE6"/>
    <a:srgbClr val="003366"/>
    <a:srgbClr val="FF0000"/>
    <a:srgbClr val="C5E2FF"/>
    <a:srgbClr val="763B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0960" autoAdjust="0"/>
  </p:normalViewPr>
  <p:slideViewPr>
    <p:cSldViewPr>
      <p:cViewPr varScale="1">
        <p:scale>
          <a:sx n="96" d="100"/>
          <a:sy n="96" d="100"/>
        </p:scale>
        <p:origin x="96" y="1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60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48000" y="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Преобразование Фурье               </a:t>
            </a:r>
            <a:fld id="{5EB26B77-56D1-451F-864C-9CAAFFD2D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4800600" y="9601200"/>
            <a:ext cx="18288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ru-RU" sz="1100" b="0">
                <a:latin typeface="Times New Roman" pitchFamily="18" charset="0"/>
              </a:rPr>
              <a:t>Численные методы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19050" y="9601200"/>
            <a:ext cx="20574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ru-RU" sz="1100" b="0">
                <a:latin typeface="Times New Roman" pitchFamily="18" charset="0"/>
              </a:rPr>
              <a:t>Кафедра ПиКО</a:t>
            </a:r>
          </a:p>
        </p:txBody>
      </p:sp>
    </p:spTree>
    <p:extLst>
      <p:ext uri="{BB962C8B-B14F-4D97-AF65-F5344CB8AC3E}">
        <p14:creationId xmlns:p14="http://schemas.microsoft.com/office/powerpoint/2010/main" val="53909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fld id="{256AAC24-E914-418E-A993-61E974203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6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5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8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6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0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62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7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08050" y="1524000"/>
            <a:ext cx="8585200" cy="15240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374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02D7-6754-4405-9712-8FA4C38DE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4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4400" y="152400"/>
            <a:ext cx="23114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52400"/>
            <a:ext cx="6781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3D8E-4723-4FCE-BA19-CBACE4D28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6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8774-C71C-4834-A99E-0D3A6F437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33329-BDC5-4AD9-BCC5-710F79C7B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3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D9F2-6412-4892-8B3C-4AEBF8BD5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D755-241C-4FE1-9FBA-3D37CABDA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C914-C1CC-4590-84D2-2DA707C6D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0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AB63-C0B0-44EC-AC40-C2D2DF646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0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44E23-2DC2-4B79-980E-955B94136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4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C4C10-A7A7-4888-BF3D-67C071FB9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9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0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42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0245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45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246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7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52400"/>
            <a:ext cx="9245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240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01200" y="0"/>
            <a:ext cx="304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/>
            </a:lvl1pPr>
          </a:lstStyle>
          <a:p>
            <a:pPr>
              <a:defRPr/>
            </a:pPr>
            <a:fld id="{8CD5CD50-1F34-4122-B193-B818199C0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6.wmf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0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/>
              <a:t>Методы интерполяции</a:t>
            </a:r>
          </a:p>
        </p:txBody>
      </p:sp>
      <p:sp>
        <p:nvSpPr>
          <p:cNvPr id="3" name="Text Box 68">
            <a:extLst>
              <a:ext uri="{FF2B5EF4-FFF2-40B4-BE49-F238E27FC236}">
                <a16:creationId xmlns:a16="http://schemas.microsoft.com/office/drawing/2014/main" id="{28FF9D0B-814A-480E-8DD0-1629078BD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3597275"/>
            <a:ext cx="7924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3600" b="0" dirty="0">
                <a:latin typeface="Tahoma" pitchFamily="34" charset="0"/>
              </a:rPr>
              <a:t>Численные методы фотоники</a:t>
            </a:r>
            <a:endParaRPr lang="ru-RU" sz="2800" b="0" dirty="0">
              <a:latin typeface="Tahoma" pitchFamily="34" charset="0"/>
            </a:endParaRPr>
          </a:p>
          <a:p>
            <a:pPr algn="r" eaLnBrk="1" hangingPunct="1">
              <a:spcBef>
                <a:spcPct val="100000"/>
              </a:spcBef>
              <a:defRPr/>
            </a:pPr>
            <a:br>
              <a:rPr lang="ru-RU" sz="2800" b="0" dirty="0">
                <a:latin typeface="Tahoma" pitchFamily="34" charset="0"/>
              </a:rPr>
            </a:br>
            <a:endParaRPr lang="en-US" sz="2800" b="0" dirty="0">
              <a:latin typeface="Tahoma" pitchFamily="34" charset="0"/>
            </a:endParaRPr>
          </a:p>
          <a:p>
            <a:pPr algn="r" eaLnBrk="1" hangingPunct="1">
              <a:spcBef>
                <a:spcPct val="100000"/>
              </a:spcBef>
              <a:defRPr/>
            </a:pPr>
            <a:r>
              <a:rPr lang="ru-RU" sz="2800" b="0" dirty="0">
                <a:latin typeface="Tahoma" pitchFamily="34" charset="0"/>
              </a:rPr>
              <a:t>Иванова Татьяна Владимировна tvivanova@itmo.ru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78BD-2194-4339-A199-B5132E70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1D </a:t>
            </a:r>
            <a:r>
              <a:rPr lang="ru-RU" dirty="0"/>
              <a:t>и 2</a:t>
            </a:r>
            <a:r>
              <a:rPr lang="en-US" dirty="0"/>
              <a:t>D </a:t>
            </a:r>
            <a:r>
              <a:rPr lang="ru-RU" dirty="0"/>
              <a:t>интерполяция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E9988-229F-464F-A54D-C47BDF2BF6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BA348B-B7EC-47C5-857F-6751916EE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524000"/>
            <a:ext cx="8915400" cy="501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C059C9-AC3F-40B8-8A67-962089A74621}"/>
              </a:ext>
            </a:extLst>
          </p:cNvPr>
          <p:cNvSpPr txBox="1"/>
          <p:nvPr/>
        </p:nvSpPr>
        <p:spPr>
          <a:xfrm>
            <a:off x="330200" y="6453336"/>
            <a:ext cx="929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/>
              <a:t>https://ru.wikipedia.org/wiki/%D0%91%D0%B8%D0%BB%D0%B8%D0%BD%D0%B5%D0%B9%D0%BD%D0%B0%D1%8F_%D0%B8%D0%BD%D1%82%D0%B5%D1%80%D0%BF%D0%BE%D0%BB%D1%8F%D1%86%D0%B8%D1%8F</a:t>
            </a:r>
            <a:endParaRPr lang="ru-RU" sz="1000" b="0" dirty="0"/>
          </a:p>
        </p:txBody>
      </p:sp>
    </p:spTree>
    <p:extLst>
      <p:ext uri="{BB962C8B-B14F-4D97-AF65-F5344CB8AC3E}">
        <p14:creationId xmlns:p14="http://schemas.microsoft.com/office/powerpoint/2010/main" val="3055737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DD3A0-943C-4440-9305-F5DCC5E6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интерполяции (практические советы)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793F0-788F-4BBD-B4FE-F3F6194C8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Для отображения графиков:</a:t>
            </a:r>
          </a:p>
          <a:p>
            <a:pPr lvl="1"/>
            <a:r>
              <a:rPr lang="ru-RU" sz="1600" dirty="0"/>
              <a:t>используем кусочно-линейную или кусочно-квадратичную в зависимости от гладкости функции, и от того, сколько точек надо добавить</a:t>
            </a:r>
          </a:p>
          <a:p>
            <a:pPr lvl="1"/>
            <a:r>
              <a:rPr lang="ru-RU" sz="1600" dirty="0"/>
              <a:t>если исходных данных (точек) недостаточно – не делаем интерполяцию совсем</a:t>
            </a:r>
            <a:r>
              <a:rPr lang="en-US" sz="1600" dirty="0"/>
              <a:t> </a:t>
            </a:r>
            <a:r>
              <a:rPr lang="ru-RU" sz="1600" dirty="0"/>
              <a:t>(особенно для негладких, осциллирующих функций)</a:t>
            </a:r>
          </a:p>
          <a:p>
            <a:pPr lvl="1"/>
            <a:endParaRPr lang="ru-RU" sz="1600" dirty="0"/>
          </a:p>
          <a:p>
            <a:r>
              <a:rPr lang="ru-RU" sz="2000" dirty="0"/>
              <a:t>Для восстановления данных или перехода на новую выборку:</a:t>
            </a:r>
          </a:p>
          <a:p>
            <a:pPr lvl="1"/>
            <a:r>
              <a:rPr lang="ru-RU" sz="1600" dirty="0"/>
              <a:t>Используем кусочно-линейную</a:t>
            </a:r>
          </a:p>
          <a:p>
            <a:pPr lvl="1"/>
            <a:r>
              <a:rPr lang="ru-RU" sz="1600" dirty="0"/>
              <a:t>Не восстанавливаем больше одной точки на отрезке</a:t>
            </a:r>
          </a:p>
          <a:p>
            <a:pPr lvl="1"/>
            <a:r>
              <a:rPr lang="ru-RU" sz="1600" dirty="0"/>
              <a:t>По возможности делаем у «восстановленной» точки меньший весовой коэффициент, чем у исходных</a:t>
            </a:r>
          </a:p>
          <a:p>
            <a:pPr lvl="1"/>
            <a:r>
              <a:rPr lang="ru-RU" sz="1600" dirty="0"/>
              <a:t>Не используем интерполяцию для данных с большой погрешностью</a:t>
            </a:r>
          </a:p>
          <a:p>
            <a:pPr lvl="1"/>
            <a:endParaRPr lang="ru-RU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41EE7-08F6-4AF3-AFB0-1C4BD99B6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96968C-A390-4DEF-A9B8-D6D92CD8E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01501"/>
              </p:ext>
            </p:extLst>
          </p:nvPr>
        </p:nvGraphicFramePr>
        <p:xfrm>
          <a:off x="2000672" y="5507712"/>
          <a:ext cx="7149996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0.588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0.951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1.433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0.769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03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Лабораторная работа №3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Сгенерировать выборку функции (размером 10 и 50 элементов). Выполнить интерполяцию кусочно-линейным и кусочно-квадратичным методами, и методами </a:t>
            </a:r>
            <a:r>
              <a:rPr lang="ru-RU" sz="2000" dirty="0" err="1"/>
              <a:t>Матлаба</a:t>
            </a:r>
            <a:r>
              <a:rPr lang="ru-RU" sz="2000" dirty="0"/>
              <a:t> (линейный, квадратичный, сплайн) и перейти на выборку размером 100 точек. Вычислить СКО для всех интерполяций.</a:t>
            </a:r>
          </a:p>
          <a:p>
            <a:r>
              <a:rPr lang="ru-RU" sz="2000" dirty="0"/>
              <a:t>Прочитать из файла выборку и перейти на другую размерность выборки при помощи интерполяции кусочно-линейным и кусочно-квадратичным методами.</a:t>
            </a:r>
          </a:p>
          <a:p>
            <a:endParaRPr lang="ru-RU" dirty="0"/>
          </a:p>
          <a:p>
            <a:r>
              <a:rPr lang="ru-RU" b="1" dirty="0"/>
              <a:t>Задание оценивается в баллах:</a:t>
            </a:r>
          </a:p>
          <a:p>
            <a:pPr lvl="1"/>
            <a:r>
              <a:rPr lang="ru-RU" dirty="0"/>
              <a:t>6 баллов - выполнение интерполяции + 2 балла первому кто выполнит задание</a:t>
            </a:r>
          </a:p>
          <a:p>
            <a:pPr lvl="1"/>
            <a:r>
              <a:rPr lang="ru-RU" dirty="0"/>
              <a:t>2 балла - переход на другую размерность выборки + 2 балла первому кто выполнит задание</a:t>
            </a:r>
          </a:p>
          <a:p>
            <a:pPr lvl="1"/>
            <a:r>
              <a:rPr lang="ru-RU" dirty="0"/>
              <a:t>+ 2 балла - выполнение работы в срок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91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8255-5CEB-4693-8071-3C5EF80F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выполнения п.1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765FB-147C-4559-A38E-E24EFFCEEA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669CD2-8210-4068-971D-DAA0D9A7C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864" y="1423576"/>
            <a:ext cx="3600000" cy="270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0FCDE78-2054-47FB-988A-AAEC220B6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504" y="1412776"/>
            <a:ext cx="3600000" cy="270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EA8B1F-43BF-4469-8739-2B3885EE6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3587" y="4044751"/>
            <a:ext cx="3600000" cy="27000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CF55DE-AB67-4D1C-924A-5D21F961F4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504" y="4023152"/>
            <a:ext cx="3600000" cy="2700000"/>
          </a:xfrm>
          <a:prstGeom prst="rect">
            <a:avLst/>
          </a:prstGeom>
        </p:spPr>
      </p:pic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688D3125-9A5E-4D95-B36C-4FEE2780F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02244"/>
              </p:ext>
            </p:extLst>
          </p:nvPr>
        </p:nvGraphicFramePr>
        <p:xfrm>
          <a:off x="7288354" y="3933056"/>
          <a:ext cx="2392217" cy="2377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59708">
                  <a:extLst>
                    <a:ext uri="{9D8B030D-6E8A-4147-A177-3AD203B41FA5}">
                      <a16:colId xmlns:a16="http://schemas.microsoft.com/office/drawing/2014/main" val="1389918406"/>
                    </a:ext>
                  </a:extLst>
                </a:gridCol>
                <a:gridCol w="656078">
                  <a:extLst>
                    <a:ext uri="{9D8B030D-6E8A-4147-A177-3AD203B41FA5}">
                      <a16:colId xmlns:a16="http://schemas.microsoft.com/office/drawing/2014/main" val="3559484705"/>
                    </a:ext>
                  </a:extLst>
                </a:gridCol>
                <a:gridCol w="676431">
                  <a:extLst>
                    <a:ext uri="{9D8B030D-6E8A-4147-A177-3AD203B41FA5}">
                      <a16:colId xmlns:a16="http://schemas.microsoft.com/office/drawing/2014/main" val="1995782717"/>
                    </a:ext>
                  </a:extLst>
                </a:gridCol>
              </a:tblGrid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метод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СКО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10-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&gt;100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СКО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0-&gt;100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501988"/>
                  </a:ext>
                </a:extLst>
              </a:tr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Кусочно-линейный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943459"/>
                  </a:ext>
                </a:extLst>
              </a:tr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Кусочно-квадратичный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741337"/>
                  </a:ext>
                </a:extLst>
              </a:tr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>
                          <a:solidFill>
                            <a:schemeClr val="tx1"/>
                          </a:solidFill>
                        </a:rPr>
                        <a:t>Матлаб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 линейный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59815"/>
                  </a:ext>
                </a:extLst>
              </a:tr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>
                          <a:solidFill>
                            <a:schemeClr val="tx1"/>
                          </a:solidFill>
                        </a:rPr>
                        <a:t>Маталб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 квадратичный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128774"/>
                  </a:ext>
                </a:extLst>
              </a:tr>
              <a:tr h="360553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>
                          <a:solidFill>
                            <a:schemeClr val="tx1"/>
                          </a:solidFill>
                        </a:rPr>
                        <a:t>Матлаб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 сплайн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77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59DCD72-D158-44D0-A926-459E49CB2F59}"/>
              </a:ext>
            </a:extLst>
          </p:cNvPr>
          <p:cNvSpPr txBox="1"/>
          <p:nvPr/>
        </p:nvSpPr>
        <p:spPr>
          <a:xfrm>
            <a:off x="7038631" y="1575976"/>
            <a:ext cx="288115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p1=</a:t>
            </a:r>
            <a:r>
              <a:rPr lang="es-E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plot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E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</a:t>
            </a:r>
            <a:r>
              <a:rPr lang="es-ES" sz="14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"o</a:t>
            </a:r>
            <a:r>
              <a:rPr lang="es-ES" sz="14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br>
              <a:rPr lang="ru-RU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x_</a:t>
            </a:r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ref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s-E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y_ref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s-ES" sz="14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br>
              <a:rPr lang="ru-RU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res1(1,:),res1(2,:),</a:t>
            </a:r>
            <a:r>
              <a:rPr lang="es-ES" sz="14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br>
              <a:rPr lang="ru-RU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res2(1,:),res2(2,:),</a:t>
            </a:r>
            <a:r>
              <a:rPr lang="es-ES" sz="14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0054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825F-3D50-4290-846F-06ABEB01D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выполнения п.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64EE3-3388-4D0C-A626-96B1CC3FCA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29A609-272A-4F81-A751-DA1E06775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1536164"/>
            <a:ext cx="6984776" cy="510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4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5906-CBE3-4294-8DE2-11510F23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Матлаб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29E23-767A-4E03-866D-A378E632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1524000"/>
            <a:ext cx="9245600" cy="51054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Интерполяция МАТЛАБ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y_res1=interp1(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x_res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'linear’);</a:t>
            </a:r>
          </a:p>
          <a:p>
            <a:pPr lvl="1"/>
            <a:r>
              <a:rPr lang="en-US" dirty="0" err="1"/>
              <a:t>x,y</a:t>
            </a:r>
            <a:r>
              <a:rPr lang="ru-RU" dirty="0"/>
              <a:t> – исходные массивы </a:t>
            </a:r>
            <a:r>
              <a:rPr lang="en-US" dirty="0"/>
              <a:t>X,Y</a:t>
            </a:r>
            <a:endParaRPr lang="ru-RU" dirty="0"/>
          </a:p>
          <a:p>
            <a:pPr lvl="1"/>
            <a:r>
              <a:rPr lang="en-US" dirty="0" err="1"/>
              <a:t>x_res</a:t>
            </a:r>
            <a:r>
              <a:rPr lang="ru-RU" dirty="0"/>
              <a:t> – массив требуемых Х</a:t>
            </a:r>
          </a:p>
          <a:p>
            <a:pPr lvl="1"/>
            <a:r>
              <a:rPr lang="en-US" dirty="0"/>
              <a:t>'linear’ – </a:t>
            </a:r>
            <a:r>
              <a:rPr lang="ru-RU" dirty="0"/>
              <a:t>линейная сплайн-интерполяция (используется по умолчанию, если способ интерполирования не задан)</a:t>
            </a:r>
          </a:p>
          <a:p>
            <a:pPr lvl="1"/>
            <a:r>
              <a:rPr lang="en-US" dirty="0"/>
              <a:t>'cubic’</a:t>
            </a:r>
            <a:r>
              <a:rPr lang="ru-RU" dirty="0"/>
              <a:t> – интерполяция кубическим полиномом</a:t>
            </a:r>
          </a:p>
          <a:p>
            <a:pPr lvl="1"/>
            <a:r>
              <a:rPr lang="en-US" dirty="0"/>
              <a:t>'spline’</a:t>
            </a:r>
            <a:r>
              <a:rPr lang="ru-RU" dirty="0"/>
              <a:t> – интерполяция кубическим сплайном</a:t>
            </a:r>
          </a:p>
          <a:p>
            <a:pPr lvl="1"/>
            <a:endParaRPr lang="ru-RU" dirty="0"/>
          </a:p>
          <a:p>
            <a:r>
              <a:rPr lang="ru-RU" dirty="0"/>
              <a:t>Графики</a:t>
            </a:r>
          </a:p>
          <a:p>
            <a:pPr marL="0" lvl="1" indent="0">
              <a:buNone/>
            </a:pP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p1=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plot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</a:t>
            </a:r>
            <a:r>
              <a:rPr lang="es-ES" sz="16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"o</a:t>
            </a:r>
            <a:r>
              <a:rPr lang="es-ES" sz="16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исходные данные (10 точек)</a:t>
            </a:r>
            <a:endParaRPr lang="en-US" sz="1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urier New" panose="02070309020205020404" pitchFamily="49" charset="0"/>
              </a:rPr>
              <a:t>ref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y_ref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s-ES" sz="16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данные вычисленные функцией</a:t>
            </a:r>
            <a:endParaRPr lang="en-US" sz="1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res1(1,:),res1(2,:),</a:t>
            </a:r>
            <a:r>
              <a:rPr lang="es-ES" sz="16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результат кусочно-линейной интерполяции</a:t>
            </a:r>
            <a:endParaRPr lang="en-US" sz="1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res2(1,:),res2(2,:),</a:t>
            </a:r>
            <a:r>
              <a:rPr lang="es-ES" sz="16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"-"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результат кусочно-квадратичной интерполяции</a:t>
            </a:r>
            <a:endParaRPr lang="es-ES" sz="1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endParaRPr lang="ru-RU" dirty="0"/>
          </a:p>
          <a:p>
            <a:r>
              <a:rPr lang="ru-RU" dirty="0"/>
              <a:t>Функция кусочно-линейной интерполяции</a:t>
            </a:r>
          </a:p>
          <a:p>
            <a:pPr marL="457200" lvl="1" indent="0">
              <a:buNone/>
            </a:pP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-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сколько всего точек хотим получить</a:t>
            </a:r>
          </a:p>
          <a:p>
            <a:pPr marL="457200" lvl="1" indent="0">
              <a:buNone/>
            </a:pP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возвращаем массив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res(1,:) - x, res(2,:) - y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CalcLine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CalcLine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y, 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27C69-8A68-44A8-A40F-77B6C64E79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16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60DE6-D048-4F46-8C79-DBBF5CA4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C6DB2-2B76-44B9-A8C4-0C9C484AE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Отчет должен содержать:</a:t>
            </a:r>
          </a:p>
          <a:p>
            <a:pPr lvl="1"/>
            <a:r>
              <a:rPr lang="ru-RU" dirty="0"/>
              <a:t>Задание</a:t>
            </a:r>
          </a:p>
          <a:p>
            <a:pPr lvl="1"/>
            <a:r>
              <a:rPr lang="en-US" dirty="0"/>
              <a:t>4 </a:t>
            </a:r>
            <a:r>
              <a:rPr lang="ru-RU" dirty="0"/>
              <a:t>графика интерполяции функции различными способами</a:t>
            </a:r>
          </a:p>
          <a:p>
            <a:pPr lvl="1"/>
            <a:r>
              <a:rPr lang="ru-RU" dirty="0"/>
              <a:t>Таблица СКО интерполяции функции различными способами</a:t>
            </a:r>
          </a:p>
          <a:p>
            <a:pPr lvl="1"/>
            <a:r>
              <a:rPr lang="ru-RU" dirty="0"/>
              <a:t>График для перехода на другую размерность выборки</a:t>
            </a:r>
          </a:p>
          <a:p>
            <a:pPr lvl="1"/>
            <a:r>
              <a:rPr lang="ru-RU" dirty="0"/>
              <a:t>Код программы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7F9A8-F917-44A5-BB31-54E314F647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25EEC-BC76-4B4E-8066-0F9C7D648F1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0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Интерполяция, экстраполяция, аппроксимация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524000"/>
            <a:ext cx="5300712" cy="5334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Интерполяция – определение промежуточных значений функции по известному дискретному набору значений функции</a:t>
            </a:r>
          </a:p>
          <a:p>
            <a:pPr lvl="1"/>
            <a:endParaRPr lang="en-US" dirty="0"/>
          </a:p>
          <a:p>
            <a:r>
              <a:rPr lang="ru-RU" dirty="0"/>
              <a:t>Экстраполяция – определение значений функции за пределами первоначально известного интервала</a:t>
            </a:r>
            <a:endParaRPr lang="en-US" dirty="0"/>
          </a:p>
          <a:p>
            <a:pPr lvl="1"/>
            <a:endParaRPr lang="en-US" dirty="0"/>
          </a:p>
          <a:p>
            <a:r>
              <a:rPr lang="ru-RU" dirty="0"/>
              <a:t>Аппроксимация – определение в явном виде параметров функции, описывающей распределение точек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Freeform 36"/>
          <p:cNvSpPr>
            <a:spLocks/>
          </p:cNvSpPr>
          <p:nvPr/>
        </p:nvSpPr>
        <p:spPr bwMode="auto">
          <a:xfrm>
            <a:off x="6119139" y="1556792"/>
            <a:ext cx="2650285" cy="1151917"/>
          </a:xfrm>
          <a:custGeom>
            <a:avLst/>
            <a:gdLst>
              <a:gd name="T0" fmla="*/ 0 w 1406"/>
              <a:gd name="T1" fmla="*/ 1089 h 1089"/>
              <a:gd name="T2" fmla="*/ 91 w 1406"/>
              <a:gd name="T3" fmla="*/ 862 h 1089"/>
              <a:gd name="T4" fmla="*/ 272 w 1406"/>
              <a:gd name="T5" fmla="*/ 726 h 1089"/>
              <a:gd name="T6" fmla="*/ 589 w 1406"/>
              <a:gd name="T7" fmla="*/ 635 h 1089"/>
              <a:gd name="T8" fmla="*/ 952 w 1406"/>
              <a:gd name="T9" fmla="*/ 409 h 1089"/>
              <a:gd name="T10" fmla="*/ 1088 w 1406"/>
              <a:gd name="T11" fmla="*/ 91 h 1089"/>
              <a:gd name="T12" fmla="*/ 1406 w 1406"/>
              <a:gd name="T13" fmla="*/ 0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6" h="1089">
                <a:moveTo>
                  <a:pt x="0" y="1089"/>
                </a:moveTo>
                <a:cubicBezTo>
                  <a:pt x="23" y="1005"/>
                  <a:pt x="46" y="922"/>
                  <a:pt x="91" y="862"/>
                </a:cubicBezTo>
                <a:cubicBezTo>
                  <a:pt x="136" y="802"/>
                  <a:pt x="189" y="764"/>
                  <a:pt x="272" y="726"/>
                </a:cubicBezTo>
                <a:cubicBezTo>
                  <a:pt x="355" y="688"/>
                  <a:pt x="476" y="688"/>
                  <a:pt x="589" y="635"/>
                </a:cubicBezTo>
                <a:cubicBezTo>
                  <a:pt x="702" y="582"/>
                  <a:pt x="869" y="500"/>
                  <a:pt x="952" y="409"/>
                </a:cubicBezTo>
                <a:cubicBezTo>
                  <a:pt x="1035" y="318"/>
                  <a:pt x="1012" y="159"/>
                  <a:pt x="1088" y="91"/>
                </a:cubicBezTo>
                <a:cubicBezTo>
                  <a:pt x="1164" y="23"/>
                  <a:pt x="1353" y="15"/>
                  <a:pt x="1406" y="0"/>
                </a:cubicBezTo>
              </a:path>
            </a:pathLst>
          </a:custGeom>
          <a:noFill/>
          <a:ln w="28575" cap="flat" cmpd="sng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6105128" y="272029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8" name="Line 37"/>
          <p:cNvSpPr>
            <a:spLocks noChangeShapeType="1"/>
          </p:cNvSpPr>
          <p:nvPr/>
        </p:nvSpPr>
        <p:spPr bwMode="auto">
          <a:xfrm>
            <a:off x="6364826" y="2422669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9" name="Line 37"/>
          <p:cNvSpPr>
            <a:spLocks noChangeShapeType="1"/>
          </p:cNvSpPr>
          <p:nvPr/>
        </p:nvSpPr>
        <p:spPr bwMode="auto">
          <a:xfrm>
            <a:off x="6640413" y="2326885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" name="Line 37"/>
          <p:cNvSpPr>
            <a:spLocks noChangeShapeType="1"/>
          </p:cNvSpPr>
          <p:nvPr/>
        </p:nvSpPr>
        <p:spPr bwMode="auto">
          <a:xfrm>
            <a:off x="6908996" y="22873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1" name="Line 37"/>
          <p:cNvSpPr>
            <a:spLocks noChangeShapeType="1"/>
          </p:cNvSpPr>
          <p:nvPr/>
        </p:nvSpPr>
        <p:spPr bwMode="auto">
          <a:xfrm>
            <a:off x="7175699" y="22452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2" name="Line 37"/>
          <p:cNvSpPr>
            <a:spLocks noChangeShapeType="1"/>
          </p:cNvSpPr>
          <p:nvPr/>
        </p:nvSpPr>
        <p:spPr bwMode="auto">
          <a:xfrm>
            <a:off x="7435396" y="216839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>
            <a:off x="7703979" y="207995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4" name="Line 37"/>
          <p:cNvSpPr>
            <a:spLocks noChangeShapeType="1"/>
          </p:cNvSpPr>
          <p:nvPr/>
        </p:nvSpPr>
        <p:spPr bwMode="auto">
          <a:xfrm>
            <a:off x="7972561" y="194941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5" name="Line 37"/>
          <p:cNvSpPr>
            <a:spLocks noChangeShapeType="1"/>
          </p:cNvSpPr>
          <p:nvPr/>
        </p:nvSpPr>
        <p:spPr bwMode="auto">
          <a:xfrm>
            <a:off x="8239264" y="162731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6" name="Line 37"/>
          <p:cNvSpPr>
            <a:spLocks noChangeShapeType="1"/>
          </p:cNvSpPr>
          <p:nvPr/>
        </p:nvSpPr>
        <p:spPr bwMode="auto">
          <a:xfrm>
            <a:off x="8493836" y="1580551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7" name="Line 37"/>
          <p:cNvSpPr>
            <a:spLocks noChangeShapeType="1"/>
          </p:cNvSpPr>
          <p:nvPr/>
        </p:nvSpPr>
        <p:spPr bwMode="auto">
          <a:xfrm>
            <a:off x="8769423" y="156061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97" name="Freeform 36"/>
          <p:cNvSpPr>
            <a:spLocks/>
          </p:cNvSpPr>
          <p:nvPr/>
        </p:nvSpPr>
        <p:spPr bwMode="auto">
          <a:xfrm>
            <a:off x="5838048" y="3308843"/>
            <a:ext cx="3797329" cy="1921974"/>
          </a:xfrm>
          <a:custGeom>
            <a:avLst/>
            <a:gdLst>
              <a:gd name="T0" fmla="*/ 0 w 1406"/>
              <a:gd name="T1" fmla="*/ 1089 h 1089"/>
              <a:gd name="T2" fmla="*/ 91 w 1406"/>
              <a:gd name="T3" fmla="*/ 862 h 1089"/>
              <a:gd name="T4" fmla="*/ 272 w 1406"/>
              <a:gd name="T5" fmla="*/ 726 h 1089"/>
              <a:gd name="T6" fmla="*/ 589 w 1406"/>
              <a:gd name="T7" fmla="*/ 635 h 1089"/>
              <a:gd name="T8" fmla="*/ 952 w 1406"/>
              <a:gd name="T9" fmla="*/ 409 h 1089"/>
              <a:gd name="T10" fmla="*/ 1088 w 1406"/>
              <a:gd name="T11" fmla="*/ 91 h 1089"/>
              <a:gd name="T12" fmla="*/ 1406 w 1406"/>
              <a:gd name="T13" fmla="*/ 0 h 1089"/>
              <a:gd name="connsiteX0" fmla="*/ 0 w 11059"/>
              <a:gd name="connsiteY0" fmla="*/ 13691 h 13691"/>
              <a:gd name="connsiteX1" fmla="*/ 1706 w 11059"/>
              <a:gd name="connsiteY1" fmla="*/ 7916 h 13691"/>
              <a:gd name="connsiteX2" fmla="*/ 2994 w 11059"/>
              <a:gd name="connsiteY2" fmla="*/ 6667 h 13691"/>
              <a:gd name="connsiteX3" fmla="*/ 5248 w 11059"/>
              <a:gd name="connsiteY3" fmla="*/ 5831 h 13691"/>
              <a:gd name="connsiteX4" fmla="*/ 7830 w 11059"/>
              <a:gd name="connsiteY4" fmla="*/ 3756 h 13691"/>
              <a:gd name="connsiteX5" fmla="*/ 8797 w 11059"/>
              <a:gd name="connsiteY5" fmla="*/ 836 h 13691"/>
              <a:gd name="connsiteX6" fmla="*/ 11059 w 11059"/>
              <a:gd name="connsiteY6" fmla="*/ 0 h 13691"/>
              <a:gd name="connsiteX0" fmla="*/ 0 w 13783"/>
              <a:gd name="connsiteY0" fmla="*/ 14109 h 14109"/>
              <a:gd name="connsiteX1" fmla="*/ 1706 w 13783"/>
              <a:gd name="connsiteY1" fmla="*/ 8334 h 14109"/>
              <a:gd name="connsiteX2" fmla="*/ 2994 w 13783"/>
              <a:gd name="connsiteY2" fmla="*/ 7085 h 14109"/>
              <a:gd name="connsiteX3" fmla="*/ 5248 w 13783"/>
              <a:gd name="connsiteY3" fmla="*/ 6249 h 14109"/>
              <a:gd name="connsiteX4" fmla="*/ 7830 w 13783"/>
              <a:gd name="connsiteY4" fmla="*/ 4174 h 14109"/>
              <a:gd name="connsiteX5" fmla="*/ 8797 w 13783"/>
              <a:gd name="connsiteY5" fmla="*/ 1254 h 14109"/>
              <a:gd name="connsiteX6" fmla="*/ 13783 w 13783"/>
              <a:gd name="connsiteY6" fmla="*/ 0 h 14109"/>
              <a:gd name="connsiteX0" fmla="*/ 0 w 14328"/>
              <a:gd name="connsiteY0" fmla="*/ 16685 h 16685"/>
              <a:gd name="connsiteX1" fmla="*/ 2251 w 14328"/>
              <a:gd name="connsiteY1" fmla="*/ 8334 h 16685"/>
              <a:gd name="connsiteX2" fmla="*/ 3539 w 14328"/>
              <a:gd name="connsiteY2" fmla="*/ 7085 h 16685"/>
              <a:gd name="connsiteX3" fmla="*/ 5793 w 14328"/>
              <a:gd name="connsiteY3" fmla="*/ 6249 h 16685"/>
              <a:gd name="connsiteX4" fmla="*/ 8375 w 14328"/>
              <a:gd name="connsiteY4" fmla="*/ 4174 h 16685"/>
              <a:gd name="connsiteX5" fmla="*/ 9342 w 14328"/>
              <a:gd name="connsiteY5" fmla="*/ 1254 h 16685"/>
              <a:gd name="connsiteX6" fmla="*/ 14328 w 14328"/>
              <a:gd name="connsiteY6" fmla="*/ 0 h 1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328" h="16685">
                <a:moveTo>
                  <a:pt x="0" y="16685"/>
                </a:moveTo>
                <a:cubicBezTo>
                  <a:pt x="164" y="15914"/>
                  <a:pt x="1661" y="9934"/>
                  <a:pt x="2251" y="8334"/>
                </a:cubicBezTo>
                <a:cubicBezTo>
                  <a:pt x="2841" y="6734"/>
                  <a:pt x="2948" y="7434"/>
                  <a:pt x="3539" y="7085"/>
                </a:cubicBezTo>
                <a:cubicBezTo>
                  <a:pt x="4129" y="6736"/>
                  <a:pt x="4989" y="6736"/>
                  <a:pt x="5793" y="6249"/>
                </a:cubicBezTo>
                <a:cubicBezTo>
                  <a:pt x="6597" y="5762"/>
                  <a:pt x="7785" y="5009"/>
                  <a:pt x="8375" y="4174"/>
                </a:cubicBezTo>
                <a:cubicBezTo>
                  <a:pt x="8965" y="3338"/>
                  <a:pt x="8802" y="1878"/>
                  <a:pt x="9342" y="1254"/>
                </a:cubicBezTo>
                <a:cubicBezTo>
                  <a:pt x="9883" y="629"/>
                  <a:pt x="13951" y="138"/>
                  <a:pt x="14328" y="0"/>
                </a:cubicBezTo>
              </a:path>
            </a:pathLst>
          </a:custGeom>
          <a:noFill/>
          <a:ln w="28575" cap="flat" cmpd="sng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8" name="Line 37"/>
          <p:cNvSpPr>
            <a:spLocks noChangeShapeType="1"/>
          </p:cNvSpPr>
          <p:nvPr/>
        </p:nvSpPr>
        <p:spPr bwMode="auto">
          <a:xfrm>
            <a:off x="6249144" y="452049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99" name="Line 37"/>
          <p:cNvSpPr>
            <a:spLocks noChangeShapeType="1"/>
          </p:cNvSpPr>
          <p:nvPr/>
        </p:nvSpPr>
        <p:spPr bwMode="auto">
          <a:xfrm>
            <a:off x="6508842" y="4222869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0" name="Line 37"/>
          <p:cNvSpPr>
            <a:spLocks noChangeShapeType="1"/>
          </p:cNvSpPr>
          <p:nvPr/>
        </p:nvSpPr>
        <p:spPr bwMode="auto">
          <a:xfrm>
            <a:off x="6784429" y="4127085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1" name="Line 37"/>
          <p:cNvSpPr>
            <a:spLocks noChangeShapeType="1"/>
          </p:cNvSpPr>
          <p:nvPr/>
        </p:nvSpPr>
        <p:spPr bwMode="auto">
          <a:xfrm>
            <a:off x="7053012" y="40875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2" name="Line 37"/>
          <p:cNvSpPr>
            <a:spLocks noChangeShapeType="1"/>
          </p:cNvSpPr>
          <p:nvPr/>
        </p:nvSpPr>
        <p:spPr bwMode="auto">
          <a:xfrm>
            <a:off x="7319715" y="40454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3" name="Line 37"/>
          <p:cNvSpPr>
            <a:spLocks noChangeShapeType="1"/>
          </p:cNvSpPr>
          <p:nvPr/>
        </p:nvSpPr>
        <p:spPr bwMode="auto">
          <a:xfrm>
            <a:off x="7579412" y="396859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4" name="Line 37"/>
          <p:cNvSpPr>
            <a:spLocks noChangeShapeType="1"/>
          </p:cNvSpPr>
          <p:nvPr/>
        </p:nvSpPr>
        <p:spPr bwMode="auto">
          <a:xfrm>
            <a:off x="7847995" y="388015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5" name="Line 37"/>
          <p:cNvSpPr>
            <a:spLocks noChangeShapeType="1"/>
          </p:cNvSpPr>
          <p:nvPr/>
        </p:nvSpPr>
        <p:spPr bwMode="auto">
          <a:xfrm>
            <a:off x="8116577" y="374961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6" name="Line 37"/>
          <p:cNvSpPr>
            <a:spLocks noChangeShapeType="1"/>
          </p:cNvSpPr>
          <p:nvPr/>
        </p:nvSpPr>
        <p:spPr bwMode="auto">
          <a:xfrm>
            <a:off x="8383280" y="342751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7" name="Line 37"/>
          <p:cNvSpPr>
            <a:spLocks noChangeShapeType="1"/>
          </p:cNvSpPr>
          <p:nvPr/>
        </p:nvSpPr>
        <p:spPr bwMode="auto">
          <a:xfrm>
            <a:off x="8637852" y="3380751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8" name="Line 37"/>
          <p:cNvSpPr>
            <a:spLocks noChangeShapeType="1"/>
          </p:cNvSpPr>
          <p:nvPr/>
        </p:nvSpPr>
        <p:spPr bwMode="auto">
          <a:xfrm>
            <a:off x="8913439" y="336081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119139" y="2771055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/>
              <a:t>интерполяция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747733" y="2112712"/>
            <a:ext cx="880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800" i="1" baseline="-25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 x</a:t>
            </a:r>
            <a:r>
              <a:rPr lang="en-US" sz="1800" i="1" baseline="-25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1800" i="1" baseline="-250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292898" y="456138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/>
              <a:t>экстраполяция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06909" y="640273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/>
              <a:t>аппроксимация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891749" y="3956881"/>
            <a:ext cx="880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800" i="1" baseline="-25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 x</a:t>
            </a:r>
            <a:r>
              <a:rPr lang="en-US" sz="1800" i="1" baseline="-25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1800" i="1" baseline="-250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891749" y="5804597"/>
            <a:ext cx="880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g(x)</a:t>
            </a:r>
            <a:endParaRPr lang="ru-RU" sz="1800" i="1" baseline="-250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612365"/>
              </p:ext>
            </p:extLst>
          </p:nvPr>
        </p:nvGraphicFramePr>
        <p:xfrm>
          <a:off x="8913439" y="1239328"/>
          <a:ext cx="679211" cy="1694499"/>
        </p:xfrm>
        <a:graphic>
          <a:graphicData uri="http://schemas.openxmlformats.org/drawingml/2006/table">
            <a:tbl>
              <a:tblPr/>
              <a:tblGrid>
                <a:gridCol w="345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en-US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200" b="0" i="1" u="none" strike="noStrike" cap="none" normalizeH="0" baseline="-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en-US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200" b="0" i="1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1200" b="0" i="1" u="none" strike="noStrike" cap="none" normalizeH="0" baseline="-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" name="Line 37"/>
          <p:cNvSpPr>
            <a:spLocks noChangeShapeType="1"/>
          </p:cNvSpPr>
          <p:nvPr/>
        </p:nvSpPr>
        <p:spPr bwMode="auto">
          <a:xfrm>
            <a:off x="6249144" y="643327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47" name="Line 37"/>
          <p:cNvSpPr>
            <a:spLocks noChangeShapeType="1"/>
          </p:cNvSpPr>
          <p:nvPr/>
        </p:nvSpPr>
        <p:spPr bwMode="auto">
          <a:xfrm>
            <a:off x="6508842" y="6135651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48" name="Line 37"/>
          <p:cNvSpPr>
            <a:spLocks noChangeShapeType="1"/>
          </p:cNvSpPr>
          <p:nvPr/>
        </p:nvSpPr>
        <p:spPr bwMode="auto">
          <a:xfrm>
            <a:off x="6784429" y="614524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7053012" y="600033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0" name="Line 37"/>
          <p:cNvSpPr>
            <a:spLocks noChangeShapeType="1"/>
          </p:cNvSpPr>
          <p:nvPr/>
        </p:nvSpPr>
        <p:spPr bwMode="auto">
          <a:xfrm>
            <a:off x="7319715" y="587727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7579412" y="588137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2" name="Line 37"/>
          <p:cNvSpPr>
            <a:spLocks noChangeShapeType="1"/>
          </p:cNvSpPr>
          <p:nvPr/>
        </p:nvSpPr>
        <p:spPr bwMode="auto">
          <a:xfrm>
            <a:off x="7847995" y="573325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3" name="Line 37"/>
          <p:cNvSpPr>
            <a:spLocks noChangeShapeType="1"/>
          </p:cNvSpPr>
          <p:nvPr/>
        </p:nvSpPr>
        <p:spPr bwMode="auto">
          <a:xfrm>
            <a:off x="8116577" y="566240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4" name="Line 37"/>
          <p:cNvSpPr>
            <a:spLocks noChangeShapeType="1"/>
          </p:cNvSpPr>
          <p:nvPr/>
        </p:nvSpPr>
        <p:spPr bwMode="auto">
          <a:xfrm>
            <a:off x="8383280" y="542516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5" name="Line 37"/>
          <p:cNvSpPr>
            <a:spLocks noChangeShapeType="1"/>
          </p:cNvSpPr>
          <p:nvPr/>
        </p:nvSpPr>
        <p:spPr bwMode="auto">
          <a:xfrm>
            <a:off x="8637852" y="5293533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6" name="Line 37"/>
          <p:cNvSpPr>
            <a:spLocks noChangeShapeType="1"/>
          </p:cNvSpPr>
          <p:nvPr/>
        </p:nvSpPr>
        <p:spPr bwMode="auto">
          <a:xfrm>
            <a:off x="8913439" y="522920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5838048" y="5013176"/>
            <a:ext cx="3735796" cy="1543444"/>
          </a:xfrm>
          <a:prstGeom prst="line">
            <a:avLst/>
          </a:prstGeom>
          <a:noFill/>
          <a:ln w="28575" cap="flat" cmpd="sng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602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интерполяции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Пусть функция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/>
              <a:t> задана таблицей своих значений</a:t>
            </a:r>
            <a:r>
              <a:rPr lang="en-US" dirty="0"/>
              <a:t>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/>
              <a:t>: на интервале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;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r>
              <a:rPr lang="en-US" dirty="0"/>
              <a:t>:</a:t>
            </a:r>
            <a:endParaRPr lang="ru-RU" dirty="0"/>
          </a:p>
          <a:p>
            <a:pPr lvl="1"/>
            <a:endParaRPr lang="ru-RU" dirty="0"/>
          </a:p>
          <a:p>
            <a:pPr lvl="1"/>
            <a:endParaRPr lang="en-US" dirty="0"/>
          </a:p>
          <a:p>
            <a:r>
              <a:rPr lang="ru-RU" dirty="0"/>
              <a:t>Задача интерполяции - найти функцию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dirty="0"/>
              <a:t>, принимающую в точках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/>
              <a:t>те же значения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  <a:p>
            <a:pPr lvl="1"/>
            <a:r>
              <a:rPr lang="ru-RU" dirty="0"/>
              <a:t>точки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</a:t>
            </a:r>
            <a:r>
              <a:rPr lang="ru-RU" dirty="0"/>
              <a:t>– узлы интерполяции</a:t>
            </a:r>
          </a:p>
          <a:p>
            <a:pPr lvl="1"/>
            <a:r>
              <a:rPr lang="ru-RU" dirty="0"/>
              <a:t>условие </a:t>
            </a:r>
            <a:r>
              <a:rPr 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F(x)=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/>
              <a:t>– условие интерполяции</a:t>
            </a:r>
          </a:p>
          <a:p>
            <a:endParaRPr lang="ru-RU" dirty="0"/>
          </a:p>
          <a:p>
            <a:pPr lvl="1"/>
            <a:r>
              <a:rPr lang="ru-RU" dirty="0"/>
              <a:t>Через заданные точки можно провести бесконечно много кривых, для каждой из которых выполнены все условия интерполяции</a:t>
            </a:r>
          </a:p>
          <a:p>
            <a:pPr lvl="1"/>
            <a:r>
              <a:rPr lang="ru-RU" dirty="0"/>
              <a:t>Для практики важен случай аппроксимации функции многочленами: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434320"/>
              </p:ext>
            </p:extLst>
          </p:nvPr>
        </p:nvGraphicFramePr>
        <p:xfrm>
          <a:off x="1280592" y="2492896"/>
          <a:ext cx="1102360" cy="33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787400" imgH="241300" progId="Equation.3">
                  <p:embed/>
                </p:oleObj>
              </mc:Choice>
              <mc:Fallback>
                <p:oleObj name="Формула" r:id="rId2" imgW="7874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592" y="2492896"/>
                        <a:ext cx="1102360" cy="3378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87997"/>
              </p:ext>
            </p:extLst>
          </p:nvPr>
        </p:nvGraphicFramePr>
        <p:xfrm>
          <a:off x="2576736" y="2492895"/>
          <a:ext cx="1190743" cy="30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850531" imgH="215806" progId="Equation.3">
                  <p:embed/>
                </p:oleObj>
              </mc:Choice>
              <mc:Fallback>
                <p:oleObj name="Формула" r:id="rId4" imgW="850531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736" y="2492895"/>
                        <a:ext cx="1190743" cy="30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616922"/>
              </p:ext>
            </p:extLst>
          </p:nvPr>
        </p:nvGraphicFramePr>
        <p:xfrm>
          <a:off x="1568624" y="5949280"/>
          <a:ext cx="3804696" cy="39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2717640" imgH="279360" progId="Equation.3">
                  <p:embed/>
                </p:oleObj>
              </mc:Choice>
              <mc:Fallback>
                <p:oleObj name="Формула" r:id="rId6" imgW="271764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624" y="5949280"/>
                        <a:ext cx="3804696" cy="391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2400" y="1524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39700"/>
              </p:ext>
            </p:extLst>
          </p:nvPr>
        </p:nvGraphicFramePr>
        <p:xfrm>
          <a:off x="8625408" y="2060848"/>
          <a:ext cx="967243" cy="2377440"/>
        </p:xfrm>
        <a:graphic>
          <a:graphicData uri="http://schemas.openxmlformats.org/drawingml/2006/table">
            <a:tbl>
              <a:tblPr/>
              <a:tblGrid>
                <a:gridCol w="49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0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000" b="0" i="1" u="none" strike="noStrike" cap="none" normalizeH="0" baseline="-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0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1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ru-RU" sz="2000" b="0" i="1" u="none" strike="noStrike" cap="none" normalizeH="0" baseline="-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520369"/>
              </p:ext>
            </p:extLst>
          </p:nvPr>
        </p:nvGraphicFramePr>
        <p:xfrm>
          <a:off x="3944888" y="2492895"/>
          <a:ext cx="977760" cy="337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698400" imgH="241200" progId="Equation.3">
                  <p:embed/>
                </p:oleObj>
              </mc:Choice>
              <mc:Fallback>
                <p:oleObj name="Формула" r:id="rId8" imgW="69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888" y="2492895"/>
                        <a:ext cx="977760" cy="3376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65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Локальная и глобальная интерполяция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Глобальная интерполяция</a:t>
            </a:r>
          </a:p>
          <a:p>
            <a:pPr lvl="1"/>
            <a:r>
              <a:rPr lang="ru-RU" dirty="0"/>
              <a:t>функция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/>
              <a:t>интерполируется на всем интервале </a:t>
            </a:r>
            <a:r>
              <a:rPr lang="en-US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; </a:t>
            </a:r>
            <a:r>
              <a:rPr lang="en-US" i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] </a:t>
            </a:r>
            <a:r>
              <a:rPr lang="ru-RU" dirty="0"/>
              <a:t>с помощью единого интерполяционного</a:t>
            </a:r>
            <a:r>
              <a:rPr lang="ru-RU" b="1" dirty="0"/>
              <a:t> </a:t>
            </a:r>
            <a:r>
              <a:rPr lang="ru-RU" dirty="0"/>
              <a:t>полинома</a:t>
            </a:r>
          </a:p>
          <a:p>
            <a:pPr lvl="1"/>
            <a:endParaRPr lang="ru-RU" dirty="0"/>
          </a:p>
          <a:p>
            <a:pPr lvl="2"/>
            <a:endParaRPr lang="ru-RU" dirty="0"/>
          </a:p>
          <a:p>
            <a:pPr lvl="2"/>
            <a:r>
              <a:rPr lang="ru-RU" dirty="0"/>
              <a:t>обычно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m=n</a:t>
            </a:r>
            <a:r>
              <a:rPr lang="en-US" dirty="0"/>
              <a:t>, </a:t>
            </a:r>
            <a:r>
              <a:rPr lang="ru-RU" dirty="0"/>
              <a:t>т.е. степень полинома выбирается равной количеству узлов</a:t>
            </a:r>
          </a:p>
          <a:p>
            <a:pPr lvl="2"/>
            <a:r>
              <a:rPr lang="ru-RU" dirty="0"/>
              <a:t>на практике при больших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/>
              <a:t> </a:t>
            </a:r>
            <a:r>
              <a:rPr lang="ru-RU" dirty="0"/>
              <a:t>может увеличиваться погрешность</a:t>
            </a:r>
          </a:p>
          <a:p>
            <a:pPr lvl="2"/>
            <a:endParaRPr lang="ru-RU" dirty="0"/>
          </a:p>
          <a:p>
            <a:pPr lvl="1"/>
            <a:endParaRPr lang="ru-RU" dirty="0"/>
          </a:p>
          <a:p>
            <a:r>
              <a:rPr lang="ru-RU" dirty="0"/>
              <a:t>Локальная (кусочно-полиномиальная) интерполяция</a:t>
            </a:r>
          </a:p>
          <a:p>
            <a:pPr lvl="1"/>
            <a:r>
              <a:rPr lang="ru-RU" dirty="0"/>
              <a:t>на каждом интервале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i="1" dirty="0"/>
              <a:t> </a:t>
            </a:r>
            <a:r>
              <a:rPr lang="ru-RU" dirty="0"/>
              <a:t>строится отдельный интерполяционный полином невысокой степени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617882"/>
              </p:ext>
            </p:extLst>
          </p:nvPr>
        </p:nvGraphicFramePr>
        <p:xfrm>
          <a:off x="1604963" y="2678113"/>
          <a:ext cx="38766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768400" imgH="279360" progId="Equation.3">
                  <p:embed/>
                </p:oleObj>
              </mc:Choice>
              <mc:Fallback>
                <p:oleObj name="Формула" r:id="rId2" imgW="2768400" imgH="27936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678113"/>
                        <a:ext cx="38766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92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>
            <a:stCxn id="28" idx="0"/>
          </p:cNvCxnSpPr>
          <p:nvPr/>
        </p:nvCxnSpPr>
        <p:spPr bwMode="auto">
          <a:xfrm flipV="1">
            <a:off x="8493836" y="4973754"/>
            <a:ext cx="268582" cy="130538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round/>
            <a:headEnd type="none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Кусочно-линейная интерполяция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Узловые точки соединяются отрезками прямых</a:t>
            </a:r>
          </a:p>
          <a:p>
            <a:r>
              <a:rPr lang="ru-RU" dirty="0"/>
              <a:t>через каждые две точки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ru-RU" dirty="0"/>
              <a:t> проводится полином первой степени:</a:t>
            </a:r>
          </a:p>
          <a:p>
            <a:endParaRPr lang="ru-RU" dirty="0"/>
          </a:p>
          <a:p>
            <a:endParaRPr lang="ru-RU" dirty="0"/>
          </a:p>
          <a:p>
            <a:pPr lvl="1"/>
            <a:r>
              <a:rPr lang="ru-RU" dirty="0"/>
              <a:t>коэффициенты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/>
              <a:t> разные на каждом интервале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>
                <a:cs typeface="Times New Roman" pitchFamily="18" charset="0"/>
              </a:rPr>
              <a:t>:</a:t>
            </a:r>
            <a:endParaRPr lang="ru-RU" dirty="0">
              <a:cs typeface="Times New Roman" pitchFamily="18" charset="0"/>
            </a:endParaRPr>
          </a:p>
          <a:p>
            <a:pPr lvl="1"/>
            <a:endParaRPr lang="ru-RU" dirty="0">
              <a:cs typeface="Times New Roman" pitchFamily="18" charset="0"/>
            </a:endParaRPr>
          </a:p>
          <a:p>
            <a:pPr lvl="1"/>
            <a:endParaRPr lang="ru-RU" dirty="0">
              <a:cs typeface="Times New Roman" pitchFamily="18" charset="0"/>
            </a:endParaRPr>
          </a:p>
          <a:p>
            <a:pPr lvl="1"/>
            <a:endParaRPr lang="ru-RU" dirty="0">
              <a:cs typeface="Times New Roman" pitchFamily="18" charset="0"/>
            </a:endParaRPr>
          </a:p>
          <a:p>
            <a:pPr lvl="1"/>
            <a:endParaRPr lang="ru-RU" dirty="0">
              <a:cs typeface="Times New Roman" pitchFamily="18" charset="0"/>
            </a:endParaRPr>
          </a:p>
          <a:p>
            <a:pPr lvl="1"/>
            <a:endParaRPr lang="ru-RU" dirty="0">
              <a:cs typeface="Times New Roman" pitchFamily="18" charset="0"/>
            </a:endParaRP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Вначале определяем интервал, в который попадает значение </a:t>
            </a:r>
            <a:r>
              <a:rPr lang="ru-RU" i="1" dirty="0"/>
              <a:t>x</a:t>
            </a:r>
            <a:r>
              <a:rPr lang="ru-RU" dirty="0"/>
              <a:t>, затем находим коэффициенты для данного интервала.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2400" y="1524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839416"/>
              </p:ext>
            </p:extLst>
          </p:nvPr>
        </p:nvGraphicFramePr>
        <p:xfrm>
          <a:off x="4448944" y="4030358"/>
          <a:ext cx="18478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422360" imgH="495000" progId="Equation.3">
                  <p:embed/>
                </p:oleObj>
              </mc:Choice>
              <mc:Fallback>
                <p:oleObj name="Формула" r:id="rId2" imgW="14223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944" y="4030358"/>
                        <a:ext cx="184785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077077"/>
              </p:ext>
            </p:extLst>
          </p:nvPr>
        </p:nvGraphicFramePr>
        <p:xfrm>
          <a:off x="4480744" y="4822756"/>
          <a:ext cx="188118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447560" imgH="241200" progId="Equation.3">
                  <p:embed/>
                </p:oleObj>
              </mc:Choice>
              <mc:Fallback>
                <p:oleObj name="Формула" r:id="rId4" imgW="1447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80744" y="4822756"/>
                        <a:ext cx="1881188" cy="314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ine 37"/>
          <p:cNvSpPr>
            <a:spLocks noChangeShapeType="1"/>
          </p:cNvSpPr>
          <p:nvPr/>
        </p:nvSpPr>
        <p:spPr bwMode="auto">
          <a:xfrm>
            <a:off x="6894985" y="574463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3" name="Line 37"/>
          <p:cNvSpPr>
            <a:spLocks noChangeShapeType="1"/>
          </p:cNvSpPr>
          <p:nvPr/>
        </p:nvSpPr>
        <p:spPr bwMode="auto">
          <a:xfrm>
            <a:off x="7154683" y="5447005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>
            <a:off x="7430270" y="5351221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7698853" y="531168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7965556" y="526958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8225253" y="519273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8" name="Line 37"/>
          <p:cNvSpPr>
            <a:spLocks noChangeShapeType="1"/>
          </p:cNvSpPr>
          <p:nvPr/>
        </p:nvSpPr>
        <p:spPr bwMode="auto">
          <a:xfrm>
            <a:off x="8493836" y="510429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>
            <a:off x="8762418" y="497375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9029121" y="46516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9283693" y="4604887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9559280" y="45849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219293" y="479627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8580696" y="4653136"/>
            <a:ext cx="47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ru-RU" dirty="0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276064"/>
              </p:ext>
            </p:extLst>
          </p:nvPr>
        </p:nvGraphicFramePr>
        <p:xfrm>
          <a:off x="1325563" y="2997200"/>
          <a:ext cx="170973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218960" imgH="241200" progId="Equation.3">
                  <p:embed/>
                </p:oleObj>
              </mc:Choice>
              <mc:Fallback>
                <p:oleObj name="Формула" r:id="rId6" imgW="1218960" imgH="2412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63" y="2997200"/>
                        <a:ext cx="1709737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063739"/>
              </p:ext>
            </p:extLst>
          </p:nvPr>
        </p:nvGraphicFramePr>
        <p:xfrm>
          <a:off x="3905250" y="2996952"/>
          <a:ext cx="1370330" cy="31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1054100" imgH="241300" progId="Equation.3">
                  <p:embed/>
                </p:oleObj>
              </mc:Choice>
              <mc:Fallback>
                <p:oleObj name="Формула" r:id="rId8" imgW="1054100" imgH="241300" progId="Equation.3">
                  <p:embed/>
                  <p:pic>
                    <p:nvPicPr>
                      <p:cNvPr id="0" name="Object 121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2996952"/>
                        <a:ext cx="1370330" cy="3136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770184"/>
              </p:ext>
            </p:extLst>
          </p:nvPr>
        </p:nvGraphicFramePr>
        <p:xfrm>
          <a:off x="1280592" y="4097536"/>
          <a:ext cx="1881828" cy="70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1447560" imgH="545760" progId="Equation.3">
                  <p:embed/>
                </p:oleObj>
              </mc:Choice>
              <mc:Fallback>
                <p:oleObj name="Формула" r:id="rId10" imgW="1447560" imgH="545760" progId="Equation.3">
                  <p:embed/>
                  <p:pic>
                    <p:nvPicPr>
                      <p:cNvPr id="0" name="Object 123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592" y="4097536"/>
                        <a:ext cx="1881828" cy="70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98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rc 34"/>
          <p:cNvSpPr/>
          <p:nvPr/>
        </p:nvSpPr>
        <p:spPr bwMode="auto">
          <a:xfrm rot="4068196">
            <a:off x="6876689" y="2840602"/>
            <a:ext cx="2376264" cy="2376264"/>
          </a:xfrm>
          <a:prstGeom prst="arc">
            <a:avLst>
              <a:gd name="adj1" fmla="val 20639660"/>
              <a:gd name="adj2" fmla="val 84115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Кусочно-квадратичная интерполяция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Квадратичная интерполяция проводит через узловые точки уравнение параболы:</a:t>
            </a:r>
          </a:p>
          <a:p>
            <a:endParaRPr lang="ru-RU" dirty="0"/>
          </a:p>
          <a:p>
            <a:pPr lvl="2"/>
            <a:endParaRPr lang="ru-RU" dirty="0"/>
          </a:p>
          <a:p>
            <a:pPr lvl="1"/>
            <a:r>
              <a:rPr lang="ru-RU" dirty="0"/>
              <a:t>коэффициенты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i="1" dirty="0"/>
              <a:t> 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/>
              <a:t> разные на каждом интервале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i="1" dirty="0"/>
              <a:t>,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/>
              <a:t>:</a:t>
            </a:r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1524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04800" y="3048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16645"/>
              </p:ext>
            </p:extLst>
          </p:nvPr>
        </p:nvGraphicFramePr>
        <p:xfrm>
          <a:off x="1329259" y="5667970"/>
          <a:ext cx="32321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489040" imgH="495000" progId="Equation.3">
                  <p:embed/>
                </p:oleObj>
              </mc:Choice>
              <mc:Fallback>
                <p:oleObj name="Формула" r:id="rId2" imgW="2489040" imgH="4950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259" y="5667970"/>
                        <a:ext cx="32321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776948"/>
              </p:ext>
            </p:extLst>
          </p:nvPr>
        </p:nvGraphicFramePr>
        <p:xfrm>
          <a:off x="1329259" y="6305822"/>
          <a:ext cx="26876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2070000" imgH="279360" progId="Equation.3">
                  <p:embed/>
                </p:oleObj>
              </mc:Choice>
              <mc:Fallback>
                <p:oleObj name="Формула" r:id="rId4" imgW="2070000" imgH="2793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259" y="6305822"/>
                        <a:ext cx="268763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460008"/>
              </p:ext>
            </p:extLst>
          </p:nvPr>
        </p:nvGraphicFramePr>
        <p:xfrm>
          <a:off x="1329259" y="4871119"/>
          <a:ext cx="46704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3593880" imgH="495000" progId="Equation.3">
                  <p:embed/>
                </p:oleObj>
              </mc:Choice>
              <mc:Fallback>
                <p:oleObj name="Формула" r:id="rId6" imgW="35938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259" y="4871119"/>
                        <a:ext cx="46704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ine 37"/>
          <p:cNvSpPr>
            <a:spLocks noChangeShapeType="1"/>
          </p:cNvSpPr>
          <p:nvPr/>
        </p:nvSpPr>
        <p:spPr bwMode="auto">
          <a:xfrm>
            <a:off x="6894985" y="574463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2" name="Line 37"/>
          <p:cNvSpPr>
            <a:spLocks noChangeShapeType="1"/>
          </p:cNvSpPr>
          <p:nvPr/>
        </p:nvSpPr>
        <p:spPr bwMode="auto">
          <a:xfrm>
            <a:off x="7154683" y="5447005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3" name="Line 37"/>
          <p:cNvSpPr>
            <a:spLocks noChangeShapeType="1"/>
          </p:cNvSpPr>
          <p:nvPr/>
        </p:nvSpPr>
        <p:spPr bwMode="auto">
          <a:xfrm>
            <a:off x="7430270" y="5351221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>
            <a:off x="7698853" y="531168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7965556" y="526958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8225253" y="5192730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8516228" y="5112223"/>
            <a:ext cx="0" cy="1823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8" name="Line 37"/>
          <p:cNvSpPr>
            <a:spLocks noChangeShapeType="1"/>
          </p:cNvSpPr>
          <p:nvPr/>
        </p:nvSpPr>
        <p:spPr bwMode="auto">
          <a:xfrm>
            <a:off x="8762418" y="4973754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>
            <a:off x="9029121" y="46516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9283693" y="4604887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9559280" y="4584948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19293" y="479627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580696" y="4653136"/>
            <a:ext cx="47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977336" y="48691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ru-RU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175827"/>
              </p:ext>
            </p:extLst>
          </p:nvPr>
        </p:nvGraphicFramePr>
        <p:xfrm>
          <a:off x="1316038" y="2432050"/>
          <a:ext cx="25638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1828800" imgH="330120" progId="Equation.3">
                  <p:embed/>
                </p:oleObj>
              </mc:Choice>
              <mc:Fallback>
                <p:oleObj name="Формула" r:id="rId8" imgW="1828800" imgH="33012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2432050"/>
                        <a:ext cx="25638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149285"/>
              </p:ext>
            </p:extLst>
          </p:nvPr>
        </p:nvGraphicFramePr>
        <p:xfrm>
          <a:off x="4572793" y="2564904"/>
          <a:ext cx="137001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1054100" imgH="241300" progId="Equation.3">
                  <p:embed/>
                </p:oleObj>
              </mc:Choice>
              <mc:Fallback>
                <p:oleObj name="Формула" r:id="rId10" imgW="1054100" imgH="2413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793" y="2564904"/>
                        <a:ext cx="1370013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759565"/>
              </p:ext>
            </p:extLst>
          </p:nvPr>
        </p:nvGraphicFramePr>
        <p:xfrm>
          <a:off x="1208584" y="3356992"/>
          <a:ext cx="2988310" cy="1139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2298700" imgH="876300" progId="Equation.3">
                  <p:embed/>
                </p:oleObj>
              </mc:Choice>
              <mc:Fallback>
                <p:oleObj name="Формула" r:id="rId12" imgW="2298700" imgH="876300" progId="Equation.3">
                  <p:embed/>
                  <p:pic>
                    <p:nvPicPr>
                      <p:cNvPr id="0" name="Object 121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584" y="3356992"/>
                        <a:ext cx="2988310" cy="1139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44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Пример: заполнение «пропущенных» точек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результате измерений или вычислений часть данных не были измерены, или были измерены с большой погрешностью</a:t>
            </a:r>
          </a:p>
          <a:p>
            <a:r>
              <a:rPr lang="ru-RU" dirty="0"/>
              <a:t>Для дальнейших операций с данными необходимо заполнить «пропущенные» данные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Line 37"/>
          <p:cNvSpPr>
            <a:spLocks noChangeShapeType="1"/>
          </p:cNvSpPr>
          <p:nvPr/>
        </p:nvSpPr>
        <p:spPr bwMode="auto">
          <a:xfrm>
            <a:off x="6969224" y="4703932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7228922" y="4406307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7" name="Line 37"/>
          <p:cNvSpPr>
            <a:spLocks noChangeShapeType="1"/>
          </p:cNvSpPr>
          <p:nvPr/>
        </p:nvSpPr>
        <p:spPr bwMode="auto">
          <a:xfrm>
            <a:off x="7504509" y="4339342"/>
            <a:ext cx="0" cy="2006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8" name="Line 37"/>
          <p:cNvSpPr>
            <a:spLocks noChangeShapeType="1"/>
          </p:cNvSpPr>
          <p:nvPr/>
        </p:nvSpPr>
        <p:spPr bwMode="auto">
          <a:xfrm>
            <a:off x="7773092" y="427098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9" name="Line 37"/>
          <p:cNvSpPr>
            <a:spLocks noChangeShapeType="1"/>
          </p:cNvSpPr>
          <p:nvPr/>
        </p:nvSpPr>
        <p:spPr bwMode="auto">
          <a:xfrm>
            <a:off x="8039795" y="422888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0" name="Line 37"/>
          <p:cNvSpPr>
            <a:spLocks noChangeShapeType="1"/>
          </p:cNvSpPr>
          <p:nvPr/>
        </p:nvSpPr>
        <p:spPr bwMode="auto">
          <a:xfrm>
            <a:off x="8316426" y="4157668"/>
            <a:ext cx="0" cy="2006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1" name="Line 37"/>
          <p:cNvSpPr>
            <a:spLocks noChangeShapeType="1"/>
          </p:cNvSpPr>
          <p:nvPr/>
        </p:nvSpPr>
        <p:spPr bwMode="auto">
          <a:xfrm>
            <a:off x="8590467" y="4098258"/>
            <a:ext cx="0" cy="1823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2" name="Line 37"/>
          <p:cNvSpPr>
            <a:spLocks noChangeShapeType="1"/>
          </p:cNvSpPr>
          <p:nvPr/>
        </p:nvSpPr>
        <p:spPr bwMode="auto">
          <a:xfrm>
            <a:off x="8836657" y="3933056"/>
            <a:ext cx="0" cy="200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>
              <a:ln>
                <a:solidFill>
                  <a:srgbClr val="FF0000"/>
                </a:solidFill>
              </a:ln>
              <a:solidFill>
                <a:srgbClr val="00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84638"/>
              </p:ext>
            </p:extLst>
          </p:nvPr>
        </p:nvGraphicFramePr>
        <p:xfrm>
          <a:off x="2288704" y="5212040"/>
          <a:ext cx="7149996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4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0.588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0.951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1.433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0.769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>
            <a:endCxn id="11" idx="0"/>
          </p:cNvCxnSpPr>
          <p:nvPr/>
        </p:nvCxnSpPr>
        <p:spPr bwMode="auto">
          <a:xfrm flipV="1">
            <a:off x="8047844" y="4098258"/>
            <a:ext cx="542623" cy="127238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round/>
            <a:headEnd type="none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>
            <a:stCxn id="6" idx="1"/>
            <a:endCxn id="8" idx="0"/>
          </p:cNvCxnSpPr>
          <p:nvPr/>
        </p:nvCxnSpPr>
        <p:spPr bwMode="auto">
          <a:xfrm flipV="1">
            <a:off x="7228923" y="4270986"/>
            <a:ext cx="544169" cy="155381"/>
          </a:xfrm>
          <a:prstGeom prst="line">
            <a:avLst/>
          </a:prstGeom>
          <a:noFill/>
          <a:ln w="12700" cap="flat" cmpd="sng">
            <a:solidFill>
              <a:schemeClr val="tx2"/>
            </a:solidFill>
            <a:prstDash val="solid"/>
            <a:round/>
            <a:headEnd type="none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0917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Пример: переход на новую размерность выборки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Преобразование Фурье – быстрые алгоритмы работают наиболее эффективно с выборками, размерность которых является 2</a:t>
            </a:r>
            <a:r>
              <a:rPr lang="ru-RU" baseline="30000" dirty="0"/>
              <a:t>n</a:t>
            </a:r>
            <a:r>
              <a:rPr lang="ru-RU" dirty="0"/>
              <a:t>, т.е.</a:t>
            </a:r>
            <a:br>
              <a:rPr lang="ru-RU" dirty="0"/>
            </a:br>
            <a:r>
              <a:rPr lang="ru-RU" dirty="0"/>
              <a:t>2, 4, 16, 32, 64, 128, 256, 512, 1024, 2048 и т.д.</a:t>
            </a:r>
          </a:p>
          <a:p>
            <a:endParaRPr lang="ru-RU" dirty="0"/>
          </a:p>
          <a:p>
            <a:r>
              <a:rPr lang="ru-RU" dirty="0"/>
              <a:t>Если предыдущие вычисления были выполнены для другой размерности выборки, необходимо перейти на выборку другого размера</a:t>
            </a:r>
          </a:p>
          <a:p>
            <a:pPr lvl="1"/>
            <a:r>
              <a:rPr lang="ru-RU" dirty="0"/>
              <a:t>например:</a:t>
            </a:r>
          </a:p>
          <a:p>
            <a:pPr lvl="2"/>
            <a:r>
              <a:rPr lang="ru-RU" dirty="0"/>
              <a:t>было 100, стало 128</a:t>
            </a:r>
          </a:p>
          <a:p>
            <a:pPr lvl="2"/>
            <a:r>
              <a:rPr lang="ru-RU" dirty="0"/>
              <a:t>было 512, стало 501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C972F-F3F1-45BB-A883-638831D5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Билинейная интерполяция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2456A-0485-449E-AAD9-AB1204385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848" y="1524000"/>
            <a:ext cx="5990952" cy="5105400"/>
          </a:xfrm>
        </p:spPr>
        <p:txBody>
          <a:bodyPr>
            <a:normAutofit/>
          </a:bodyPr>
          <a:lstStyle/>
          <a:p>
            <a:r>
              <a:rPr lang="ru-RU" sz="2000" dirty="0"/>
              <a:t>Дано:</a:t>
            </a:r>
          </a:p>
          <a:p>
            <a:pPr lvl="1"/>
            <a:r>
              <a:rPr lang="ru-RU" sz="1600" dirty="0"/>
              <a:t>Точки </a:t>
            </a:r>
            <a:r>
              <a:rPr lang="en-US" sz="1600" dirty="0">
                <a:solidFill>
                  <a:srgbClr val="FF0000"/>
                </a:solidFill>
              </a:rPr>
              <a:t>Q11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Q12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Q21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FF0000"/>
                </a:solidFill>
              </a:rPr>
              <a:t>Q22</a:t>
            </a:r>
          </a:p>
          <a:p>
            <a:pPr lvl="1"/>
            <a:r>
              <a:rPr lang="ru-RU" sz="1600" dirty="0"/>
              <a:t>Найти: точку </a:t>
            </a:r>
            <a:r>
              <a:rPr lang="en-US" sz="1600" dirty="0">
                <a:solidFill>
                  <a:srgbClr val="00B050"/>
                </a:solidFill>
              </a:rPr>
              <a:t>P</a:t>
            </a:r>
          </a:p>
          <a:p>
            <a:r>
              <a:rPr lang="ru-RU" sz="2000" dirty="0"/>
              <a:t>Решение:</a:t>
            </a:r>
          </a:p>
          <a:p>
            <a:pPr lvl="1"/>
            <a:r>
              <a:rPr lang="ru-RU" sz="1600" dirty="0"/>
              <a:t>Линейная интерполяция вдоль оси </a:t>
            </a:r>
            <a:r>
              <a:rPr lang="en-US" sz="1600" dirty="0"/>
              <a:t>x -&gt; </a:t>
            </a:r>
            <a:r>
              <a:rPr lang="ru-RU" sz="1600" dirty="0"/>
              <a:t>точка </a:t>
            </a:r>
            <a:r>
              <a:rPr lang="en-US" sz="1600" dirty="0">
                <a:solidFill>
                  <a:srgbClr val="0000FF"/>
                </a:solidFill>
              </a:rPr>
              <a:t>R1</a:t>
            </a:r>
          </a:p>
          <a:p>
            <a:pPr lvl="1"/>
            <a:r>
              <a:rPr lang="ru-RU" sz="1600" dirty="0"/>
              <a:t>Линейная интерполяция вдоль оси </a:t>
            </a:r>
            <a:r>
              <a:rPr lang="en-US" sz="1600" dirty="0"/>
              <a:t>x -&gt; </a:t>
            </a:r>
            <a:r>
              <a:rPr lang="ru-RU" sz="1600" dirty="0"/>
              <a:t>точка </a:t>
            </a:r>
            <a:r>
              <a:rPr lang="en-US" sz="1600" dirty="0">
                <a:solidFill>
                  <a:srgbClr val="0000FF"/>
                </a:solidFill>
              </a:rPr>
              <a:t>R2</a:t>
            </a:r>
          </a:p>
          <a:p>
            <a:pPr lvl="1"/>
            <a:r>
              <a:rPr lang="ru-RU" sz="1600" dirty="0"/>
              <a:t>Линейная интерполяция между точками </a:t>
            </a:r>
            <a:r>
              <a:rPr lang="en-US" sz="1600" dirty="0">
                <a:solidFill>
                  <a:srgbClr val="0000FF"/>
                </a:solidFill>
              </a:rPr>
              <a:t>R1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00FF"/>
                </a:solidFill>
              </a:rPr>
              <a:t>R2</a:t>
            </a:r>
            <a:r>
              <a:rPr lang="en-US" sz="1600" dirty="0"/>
              <a:t> -&gt; </a:t>
            </a:r>
            <a:r>
              <a:rPr lang="ru-RU" sz="1600" dirty="0"/>
              <a:t>искомая точка </a:t>
            </a:r>
            <a:r>
              <a:rPr lang="en-US" sz="1600" dirty="0">
                <a:solidFill>
                  <a:srgbClr val="00B050"/>
                </a:solidFill>
              </a:rPr>
              <a:t>P</a:t>
            </a:r>
            <a:r>
              <a:rPr lang="en-US" sz="1600" dirty="0"/>
              <a:t> </a:t>
            </a:r>
          </a:p>
          <a:p>
            <a:pPr lvl="1"/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BC09C-A4BF-46FF-9B23-122951232B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E82700-8090-40AB-AFC2-9BD29365F36A}"/>
              </a:ext>
            </a:extLst>
          </p:cNvPr>
          <p:cNvSpPr txBox="1"/>
          <p:nvPr/>
        </p:nvSpPr>
        <p:spPr>
          <a:xfrm>
            <a:off x="330201" y="6165304"/>
            <a:ext cx="5740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/>
              <a:t>https://ru.wikipedia.org/wiki/%D0%91%D0%B8%D0%BB%D0%B8%D0%BD%D0%B5%D0%B9%D0%BD%D0%B0%D1%8F_%D0%B8%D0%BD%D1%82%D0%B5%D1%80%D0%BF%D0%BE%D0%BB%D1%8F%D1%86%D0%B8%D1%8F</a:t>
            </a:r>
            <a:endParaRPr lang="ru-RU" sz="1000" b="0" dirty="0"/>
          </a:p>
        </p:txBody>
      </p:sp>
      <p:pic>
        <p:nvPicPr>
          <p:cNvPr id="62466" name="Picture 2">
            <a:extLst>
              <a:ext uri="{FF2B5EF4-FFF2-40B4-BE49-F238E27FC236}">
                <a16:creationId xmlns:a16="http://schemas.microsoft.com/office/drawing/2014/main" id="{E2FB111A-73F0-4995-A6A4-114716816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27" y="1524000"/>
            <a:ext cx="2924448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70" name="Picture 6">
            <a:extLst>
              <a:ext uri="{FF2B5EF4-FFF2-40B4-BE49-F238E27FC236}">
                <a16:creationId xmlns:a16="http://schemas.microsoft.com/office/drawing/2014/main" id="{5F5620FF-CAB6-4F60-9F34-C255C8EA5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828" y="3803117"/>
            <a:ext cx="3785723" cy="302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F79017-4AA5-4253-A0C8-780CF0EF6CE9}"/>
              </a:ext>
            </a:extLst>
          </p:cNvPr>
          <p:cNvCxnSpPr/>
          <p:nvPr/>
        </p:nvCxnSpPr>
        <p:spPr bwMode="auto">
          <a:xfrm>
            <a:off x="1280592" y="3852339"/>
            <a:ext cx="194421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F52DD434-13E5-4E45-BF9B-9CB7347C956F}"/>
              </a:ext>
            </a:extLst>
          </p:cNvPr>
          <p:cNvSpPr/>
          <p:nvPr/>
        </p:nvSpPr>
        <p:spPr bwMode="auto">
          <a:xfrm>
            <a:off x="1856656" y="3573016"/>
            <a:ext cx="504056" cy="495347"/>
          </a:xfrm>
          <a:prstGeom prst="ellipse">
            <a:avLst/>
          </a:prstGeom>
          <a:noFill/>
          <a:ln w="2857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6DD064-6B2C-448F-BAD6-ED75C2F0F959}"/>
              </a:ext>
            </a:extLst>
          </p:cNvPr>
          <p:cNvCxnSpPr/>
          <p:nvPr/>
        </p:nvCxnSpPr>
        <p:spPr bwMode="auto">
          <a:xfrm>
            <a:off x="1280592" y="1752652"/>
            <a:ext cx="194421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D2DF591A-552A-460F-A4FC-06DDE111B90C}"/>
              </a:ext>
            </a:extLst>
          </p:cNvPr>
          <p:cNvSpPr/>
          <p:nvPr/>
        </p:nvSpPr>
        <p:spPr bwMode="auto">
          <a:xfrm>
            <a:off x="1856656" y="1473329"/>
            <a:ext cx="504056" cy="495347"/>
          </a:xfrm>
          <a:prstGeom prst="ellipse">
            <a:avLst/>
          </a:prstGeom>
          <a:noFill/>
          <a:ln w="2857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066767-6D18-431C-A653-8AF55EC92A10}"/>
              </a:ext>
            </a:extLst>
          </p:cNvPr>
          <p:cNvCxnSpPr>
            <a:cxnSpLocks/>
          </p:cNvCxnSpPr>
          <p:nvPr/>
        </p:nvCxnSpPr>
        <p:spPr bwMode="auto">
          <a:xfrm>
            <a:off x="2055262" y="1752652"/>
            <a:ext cx="0" cy="20996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C62308A6-C271-4D14-9F29-AB1CAED1ECA8}"/>
              </a:ext>
            </a:extLst>
          </p:cNvPr>
          <p:cNvSpPr/>
          <p:nvPr/>
        </p:nvSpPr>
        <p:spPr bwMode="auto">
          <a:xfrm>
            <a:off x="1856656" y="2000325"/>
            <a:ext cx="504056" cy="495347"/>
          </a:xfrm>
          <a:prstGeom prst="ellipse">
            <a:avLst/>
          </a:prstGeom>
          <a:noFill/>
          <a:ln w="2857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3" grpId="0" animBg="1"/>
      <p:bldP spid="13" grpId="1" animBg="1"/>
      <p:bldP spid="18" grpId="0" animBg="1"/>
      <p:bldP spid="18" grpId="1" animBg="1"/>
    </p:bldLst>
  </p:timing>
</p:sld>
</file>

<file path=ppt/theme/theme1.xml><?xml version="1.0" encoding="utf-8"?>
<a:theme xmlns:a="http://schemas.openxmlformats.org/drawingml/2006/main" name="lectures_basic_optics">
  <a:themeElements>
    <a:clrScheme name="">
      <a:dk1>
        <a:srgbClr val="40458C"/>
      </a:dk1>
      <a:lt1>
        <a:srgbClr val="FFFFFF"/>
      </a:lt1>
      <a:dk2>
        <a:srgbClr val="0033CC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lectures_basic_opt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s_basic_optics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lectures_basic_optics</Template>
  <TotalTime>2680</TotalTime>
  <Words>1153</Words>
  <Application>Microsoft Office PowerPoint</Application>
  <PresentationFormat>A4 Paper (210x297 mm)</PresentationFormat>
  <Paragraphs>217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Tahoma</vt:lpstr>
      <vt:lpstr>Times New Roman</vt:lpstr>
      <vt:lpstr>Wingdings</vt:lpstr>
      <vt:lpstr>lectures_basic_optics</vt:lpstr>
      <vt:lpstr>Формула</vt:lpstr>
      <vt:lpstr>Методы интерполяции</vt:lpstr>
      <vt:lpstr>Интерполяция, экстраполяция, аппроксимация</vt:lpstr>
      <vt:lpstr>Задача интерполяции</vt:lpstr>
      <vt:lpstr>Локальная и глобальная интерполяция</vt:lpstr>
      <vt:lpstr>Кусочно-линейная интерполяция </vt:lpstr>
      <vt:lpstr>Кусочно-квадратичная интерполяция </vt:lpstr>
      <vt:lpstr>Пример: заполнение «пропущенных» точек</vt:lpstr>
      <vt:lpstr>Пример: переход на новую размерность выборки</vt:lpstr>
      <vt:lpstr>Билинейная интерполяция</vt:lpstr>
      <vt:lpstr>1D и 2D интерполяция</vt:lpstr>
      <vt:lpstr>Применение интерполяции (практические советы)</vt:lpstr>
      <vt:lpstr>Лабораторная работа №3</vt:lpstr>
      <vt:lpstr>Пример выполнения п.1</vt:lpstr>
      <vt:lpstr>Пример выполнения п.2</vt:lpstr>
      <vt:lpstr>Матлаб</vt:lpstr>
      <vt:lpstr>Отчет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Tatjana Ivanova</dc:creator>
  <cp:lastModifiedBy>Tatyana Ivanova</cp:lastModifiedBy>
  <cp:revision>107</cp:revision>
  <cp:lastPrinted>1601-01-01T00:00:00Z</cp:lastPrinted>
  <dcterms:created xsi:type="dcterms:W3CDTF">2007-01-31T16:06:35Z</dcterms:created>
  <dcterms:modified xsi:type="dcterms:W3CDTF">2024-01-09T11:24:30Z</dcterms:modified>
</cp:coreProperties>
</file>